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5" r:id="rId2"/>
    <p:sldId id="301" r:id="rId3"/>
    <p:sldId id="299" r:id="rId4"/>
    <p:sldId id="302" r:id="rId5"/>
    <p:sldId id="291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4660"/>
  </p:normalViewPr>
  <p:slideViewPr>
    <p:cSldViewPr>
      <p:cViewPr varScale="1">
        <p:scale>
          <a:sx n="70" d="100"/>
          <a:sy n="70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52BC2-7105-4FEA-922D-1F7FAA3F3DC0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12B8E-A576-49B2-A0AE-8633F5AE8E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803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ADF9EB-167C-4C3C-965D-08A3373B1A9B}" type="slidenum">
              <a:rPr lang="es-EC" smtClean="0"/>
              <a:pPr>
                <a:defRPr/>
              </a:pPr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53209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9878F9-B156-45D0-AF50-CC55FBA5E780}" type="slidenum">
              <a:rPr lang="es-EC" smtClean="0"/>
              <a:pPr>
                <a:defRPr/>
              </a:pPr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2532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A9207D-0224-4152-B5C3-E613CC096637}" type="slidenum">
              <a:rPr lang="es-EC" smtClean="0"/>
              <a:pPr>
                <a:defRPr/>
              </a:pPr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930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488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45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03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66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21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02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51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283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9632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607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757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0143B-52D9-49F5-87D5-0BB72449BD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751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77F95-E7F7-4686-9B9E-9B890E58C5AF}" type="datetimeFigureOut">
              <a:rPr lang="es-ES" smtClean="0"/>
              <a:t>08/07/2015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9F3EF-7FED-4724-A40A-D7CC63FFA61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94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11" Type="http://schemas.openxmlformats.org/officeDocument/2006/relationships/image" Target="../media/image18.jpeg"/><Relationship Id="rId5" Type="http://schemas.openxmlformats.org/officeDocument/2006/relationships/image" Target="../media/image13.jpeg"/><Relationship Id="rId10" Type="http://schemas.openxmlformats.org/officeDocument/2006/relationships/image" Target="../media/image17.pn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75656" y="790253"/>
            <a:ext cx="6345039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Monitoreo a largo plazo del impacto del cambio climático en la biodiversidad de ecosistemas de páramo en el </a:t>
            </a: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Parque Nacional Podocarpus, Ecuador (MICCAMBIO)</a:t>
            </a:r>
          </a:p>
        </p:txBody>
      </p:sp>
      <p:pic>
        <p:nvPicPr>
          <p:cNvPr id="4099" name="Picture 31" descr="UN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663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8888"/>
            <a:ext cx="2214563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14 Imagen" descr="C:\Users\TATY\Desktop\Documents\UNL\PROYECTO\TRABAJO\registro fotografico\fotos\DSCF16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3" t="30609" r="19930"/>
          <a:stretch>
            <a:fillRect/>
          </a:stretch>
        </p:blipFill>
        <p:spPr bwMode="auto">
          <a:xfrm>
            <a:off x="2286001" y="2800325"/>
            <a:ext cx="336612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" descr="portada protocolo 4"/>
          <p:cNvPicPr>
            <a:picLocks noChangeAspect="1" noChangeArrowheads="1"/>
          </p:cNvPicPr>
          <p:nvPr/>
        </p:nvPicPr>
        <p:blipFill>
          <a:blip r:embed="rId6" cstate="print"/>
          <a:srcRect l="1189" t="15047" r="1924" b="16145"/>
          <a:stretch>
            <a:fillRect/>
          </a:stretch>
        </p:blipFill>
        <p:spPr bwMode="auto">
          <a:xfrm>
            <a:off x="5639692" y="2800325"/>
            <a:ext cx="3432871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Imagen 1" descr="Logo ministerioambient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31"/>
          <a:stretch>
            <a:fillRect/>
          </a:stretch>
        </p:blipFill>
        <p:spPr bwMode="auto">
          <a:xfrm>
            <a:off x="7970347" y="24054"/>
            <a:ext cx="1173653" cy="94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:\Users\TATY\Desktop\Documents\UNL\PROYECTO\TRABAJO\registro fotografico\Salidas\fotos varias\Dipholstephium glandulosum.JPG"/>
          <p:cNvPicPr>
            <a:picLocks noChangeAspect="1" noChangeArrowheads="1"/>
          </p:cNvPicPr>
          <p:nvPr/>
        </p:nvPicPr>
        <p:blipFill>
          <a:blip r:embed="rId8" cstate="print"/>
          <a:srcRect l="33487" t="34727" r="29306" b="20624"/>
          <a:stretch>
            <a:fillRect/>
          </a:stretch>
        </p:blipFill>
        <p:spPr bwMode="auto">
          <a:xfrm>
            <a:off x="5634743" y="4486324"/>
            <a:ext cx="881473" cy="742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5" descr="D:\Davinchi\Imagenes\Tesis\Fotos Tesis Veintimilla-Salinas\P. percultus\Recortes\Sin título-1.t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806" y="4706919"/>
            <a:ext cx="620431" cy="52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831699" y="5733256"/>
            <a:ext cx="761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…Buscando conectar la ciencia con las decisiones locales para una adecuada preparación a enfrentar los impactos locales del cambio climático…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4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Marcador de texto"/>
          <p:cNvSpPr>
            <a:spLocks noGrp="1"/>
          </p:cNvSpPr>
          <p:nvPr>
            <p:ph type="body" sz="half" idx="1"/>
          </p:nvPr>
        </p:nvSpPr>
        <p:spPr>
          <a:xfrm>
            <a:off x="285750" y="981075"/>
            <a:ext cx="4646613" cy="5572125"/>
          </a:xfrm>
        </p:spPr>
        <p:txBody>
          <a:bodyPr lIns="0" tIns="0" rIns="0" bIns="0">
            <a:normAutofit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lang="es-E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Desplazamientos, adaptación 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extinción total 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pueden ocurrir a nivel de especies como efecto del cambio climático (</a:t>
            </a: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Holt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1990, Peterson et al</a:t>
            </a:r>
            <a:r>
              <a:rPr lang="es-ES" sz="1800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2001, IPCC 2013)</a:t>
            </a:r>
          </a:p>
          <a:p>
            <a:pPr eaLnBrk="1" hangingPunct="1">
              <a:buFont typeface="Arial" pitchFamily="34" charset="0"/>
              <a:buNone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Impactos del cambio climático  a escala local podrían reflejar </a:t>
            </a:r>
            <a:r>
              <a:rPr lang="es-E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interacciones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de estos tres mecanismos y traducirse en cambios en la composición y funcionalidad de los ecosistemas de montaña</a:t>
            </a:r>
          </a:p>
          <a:p>
            <a:pPr eaLnBrk="1" hangingPunct="1">
              <a:buFont typeface="Wingdings" pitchFamily="2" charset="2"/>
              <a:buChar char="v"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complejidad y gravedad de esos escenarios de extinción a escala local sólo podrá documentarse por medio de un </a:t>
            </a:r>
            <a:r>
              <a:rPr lang="es-E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seguimiento </a:t>
            </a:r>
            <a:r>
              <a:rPr lang="es-ES" sz="1800" b="1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in-situ</a:t>
            </a:r>
            <a:r>
              <a:rPr lang="es-E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mediano y largo plazo</a:t>
            </a:r>
          </a:p>
          <a:p>
            <a:pPr eaLnBrk="1" hangingPunct="1">
              <a:buFont typeface="Wingdings" pitchFamily="2" charset="2"/>
              <a:buChar char="v"/>
            </a:pPr>
            <a:endParaRPr lang="es-ES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214" y="404664"/>
            <a:ext cx="3047428" cy="307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388" y="3501008"/>
            <a:ext cx="3340108" cy="32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15 Rectángulo"/>
          <p:cNvSpPr/>
          <p:nvPr/>
        </p:nvSpPr>
        <p:spPr>
          <a:xfrm>
            <a:off x="0" y="-27384"/>
            <a:ext cx="9149719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¿Cuáles son los impactos del cambio climático en la biodiversidad?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7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CuadroTexto"/>
          <p:cNvSpPr txBox="1">
            <a:spLocks noChangeArrowheads="1"/>
          </p:cNvSpPr>
          <p:nvPr/>
        </p:nvSpPr>
        <p:spPr bwMode="auto">
          <a:xfrm>
            <a:off x="1259632" y="5059050"/>
            <a:ext cx="769744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Ubicación: </a:t>
            </a:r>
            <a:r>
              <a:rPr lang="es-EC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Ecosistemas de páramo del PNP, Loja </a:t>
            </a:r>
            <a:r>
              <a:rPr lang="es-EC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 Zamora </a:t>
            </a:r>
            <a:r>
              <a:rPr lang="es-EC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Chinchipe</a:t>
            </a:r>
            <a:endParaRPr lang="es-EC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Extensión: </a:t>
            </a:r>
            <a:r>
              <a:rPr lang="es-EC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11.000</a:t>
            </a:r>
            <a:endParaRPr lang="es-EC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C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Rango </a:t>
            </a:r>
            <a:r>
              <a:rPr lang="es-EC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altitudinal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3200 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3600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msnm</a:t>
            </a:r>
          </a:p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Temperatura:</a:t>
            </a:r>
            <a:r>
              <a:rPr lang="es-EC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C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3° a  </a:t>
            </a:r>
            <a:r>
              <a:rPr lang="es-EC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15°C</a:t>
            </a:r>
            <a:endParaRPr lang="es-EC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Precipitación: </a:t>
            </a:r>
            <a:r>
              <a:rPr lang="es-EC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2 000 a 4 </a:t>
            </a:r>
            <a:r>
              <a:rPr lang="es-EC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000mm</a:t>
            </a:r>
            <a:endParaRPr lang="es-EC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7 Imagen" descr="C:\Users\TATY\Desktop\Documents\UNL\PROYECTO\TRABAJO\TESIS\mapas base tesis\ubicacion_tesis.jpg"/>
          <p:cNvPicPr/>
          <p:nvPr/>
        </p:nvPicPr>
        <p:blipFill>
          <a:blip r:embed="rId2"/>
          <a:srcRect l="6961" t="21027" r="7388" b="27545"/>
          <a:stretch>
            <a:fillRect/>
          </a:stretch>
        </p:blipFill>
        <p:spPr bwMode="auto">
          <a:xfrm>
            <a:off x="998602" y="1412776"/>
            <a:ext cx="7704856" cy="3528392"/>
          </a:xfrm>
          <a:prstGeom prst="rect">
            <a:avLst/>
          </a:prstGeom>
          <a:noFill/>
          <a:ln w="317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15 Rectángulo"/>
          <p:cNvSpPr/>
          <p:nvPr/>
        </p:nvSpPr>
        <p:spPr>
          <a:xfrm>
            <a:off x="-5719" y="-27384"/>
            <a:ext cx="9114223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se llevará a cabo el monitoreo?</a:t>
            </a:r>
            <a:endParaRPr lang="es-E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2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2 Marcador de texto"/>
          <p:cNvSpPr>
            <a:spLocks noGrp="1"/>
          </p:cNvSpPr>
          <p:nvPr>
            <p:ph type="body" sz="half" idx="1"/>
          </p:nvPr>
        </p:nvSpPr>
        <p:spPr>
          <a:xfrm>
            <a:off x="285750" y="908720"/>
            <a:ext cx="4286250" cy="5572125"/>
          </a:xfrm>
        </p:spPr>
        <p:txBody>
          <a:bodyPr lIns="0" tIns="0" rIns="0" bIns="0"/>
          <a:lstStyle/>
          <a:p>
            <a:pPr eaLnBrk="1" hangingPunct="1">
              <a:buFont typeface="Wingdings" pitchFamily="2" charset="2"/>
              <a:buChar char="v"/>
            </a:pP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selección e instalación tres sitios pilotos permanentes en los páramos del PNP, como escenario para el monitoreo del cambio climático en la RSE</a:t>
            </a:r>
          </a:p>
          <a:p>
            <a:pPr eaLnBrk="1" hangingPunct="1">
              <a:buFont typeface="Wingdings" pitchFamily="2" charset="2"/>
              <a:buChar char="v"/>
            </a:pPr>
            <a:endParaRPr lang="es-ES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evaluación a largo plazo de patrones de cambios en la biodiversidad de los páramos del PNP asociados al cambio climático.</a:t>
            </a:r>
          </a:p>
          <a:p>
            <a:pPr eaLnBrk="1" hangingPunct="1">
              <a:buFont typeface="Wingdings" pitchFamily="2" charset="2"/>
              <a:buChar char="v"/>
            </a:pPr>
            <a:endParaRPr lang="es-ES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desarrollo de estrategias de mitigación y adaptación al cambio climático, enfocados a la conservación de la biodiversidad de la RSE </a:t>
            </a:r>
          </a:p>
        </p:txBody>
      </p:sp>
      <p:pic>
        <p:nvPicPr>
          <p:cNvPr id="6148" name="Picture 8" descr="G:\DSCF44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6"/>
          <a:stretch>
            <a:fillRect/>
          </a:stretch>
        </p:blipFill>
        <p:spPr bwMode="auto">
          <a:xfrm>
            <a:off x="4929188" y="2428875"/>
            <a:ext cx="15001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 descr="G:\DSCF46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571875"/>
            <a:ext cx="1928812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G:\DSCF47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428750"/>
            <a:ext cx="12858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 descr="G:\DSCF445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642938"/>
            <a:ext cx="100012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79" descr="DSCF1655"/>
          <p:cNvPicPr>
            <a:picLocks noChangeAspect="1" noChangeArrowheads="1"/>
          </p:cNvPicPr>
          <p:nvPr/>
        </p:nvPicPr>
        <p:blipFill>
          <a:blip r:embed="rId7"/>
          <a:srcRect l="20383" t="30609" r="19930"/>
          <a:stretch>
            <a:fillRect/>
          </a:stretch>
        </p:blipFill>
        <p:spPr bwMode="auto">
          <a:xfrm>
            <a:off x="4857750" y="4781550"/>
            <a:ext cx="3214688" cy="2076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pic>
        <p:nvPicPr>
          <p:cNvPr id="15" name="Picture 5" descr="C:\Users\TATY\Desktop\Documents\UNL\PROYECTO\TRABAJO\registro fotografico\Salidas\fotos varias\Dipholstephium glandulosum.JPG"/>
          <p:cNvPicPr>
            <a:picLocks noChangeAspect="1" noChangeArrowheads="1"/>
          </p:cNvPicPr>
          <p:nvPr/>
        </p:nvPicPr>
        <p:blipFill>
          <a:blip r:embed="rId8" cstate="print"/>
          <a:srcRect l="33487" t="34727" r="29306" b="20624"/>
          <a:stretch>
            <a:fillRect/>
          </a:stretch>
        </p:blipFill>
        <p:spPr bwMode="auto">
          <a:xfrm>
            <a:off x="7786710" y="2143116"/>
            <a:ext cx="1428760" cy="1285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6" descr="C:\Users\TATY\Desktop\Documents\UNL\PROYECTO\TRABAJO\registro fotografico\cima 3400 CIB\especies CIB salida 21.22.23 de enro 2009\DSCF3192.JPG"/>
          <p:cNvPicPr>
            <a:picLocks noChangeAspect="1" noChangeArrowheads="1"/>
          </p:cNvPicPr>
          <p:nvPr/>
        </p:nvPicPr>
        <p:blipFill>
          <a:blip r:embed="rId9" cstate="print"/>
          <a:srcRect l="18598" t="20664"/>
          <a:stretch>
            <a:fillRect/>
          </a:stretch>
        </p:blipFill>
        <p:spPr bwMode="auto">
          <a:xfrm>
            <a:off x="7637645" y="3500438"/>
            <a:ext cx="1506355" cy="128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25 Grupo"/>
          <p:cNvGrpSpPr>
            <a:grpSpLocks/>
          </p:cNvGrpSpPr>
          <p:nvPr/>
        </p:nvGrpSpPr>
        <p:grpSpPr bwMode="auto">
          <a:xfrm>
            <a:off x="6089683" y="5746750"/>
            <a:ext cx="3125787" cy="1111250"/>
            <a:chOff x="4357686" y="5643578"/>
            <a:chExt cx="3307440" cy="1112231"/>
          </a:xfrm>
        </p:grpSpPr>
        <p:grpSp>
          <p:nvGrpSpPr>
            <p:cNvPr id="13" name="24 Grupo"/>
            <p:cNvGrpSpPr>
              <a:grpSpLocks/>
            </p:cNvGrpSpPr>
            <p:nvPr/>
          </p:nvGrpSpPr>
          <p:grpSpPr bwMode="auto">
            <a:xfrm>
              <a:off x="5576894" y="5643578"/>
              <a:ext cx="2088232" cy="1102349"/>
              <a:chOff x="7005654" y="5786453"/>
              <a:chExt cx="2088232" cy="1102349"/>
            </a:xfrm>
          </p:grpSpPr>
          <p:pic>
            <p:nvPicPr>
              <p:cNvPr id="19" name="Picture 5" descr="D:\Davinchi\Imagenes\Tesis\Fotos Tesis Veintimilla-Salinas\P. percultus\Recortes\Sin título-1.tif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4256" y="5786453"/>
                <a:ext cx="1312975" cy="837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21 CuadroTexto"/>
              <p:cNvSpPr txBox="1">
                <a:spLocks noChangeArrowheads="1"/>
              </p:cNvSpPr>
              <p:nvPr/>
            </p:nvSpPr>
            <p:spPr bwMode="auto">
              <a:xfrm>
                <a:off x="7005654" y="6581025"/>
                <a:ext cx="208823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s-ES" sz="1400" i="1"/>
                  <a:t>Pristimantis percultus</a:t>
                </a:r>
              </a:p>
            </p:txBody>
          </p:sp>
        </p:grpSp>
        <p:pic>
          <p:nvPicPr>
            <p:cNvPr id="17" name="Picture 6" descr="D:\Davinchi\Imagenes\Tesis\Fotos Tesis Veintimilla-Salinas\Phrynopus\Recortes\Phrynopus.tif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273" y="5711733"/>
              <a:ext cx="1104152" cy="798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19 CuadroTexto"/>
            <p:cNvSpPr txBox="1">
              <a:spLocks noChangeArrowheads="1"/>
            </p:cNvSpPr>
            <p:nvPr/>
          </p:nvSpPr>
          <p:spPr bwMode="auto">
            <a:xfrm>
              <a:off x="4357686" y="6448032"/>
              <a:ext cx="150019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s-ES" sz="1400" i="1"/>
                <a:t>Phrynopus sp.</a:t>
              </a:r>
            </a:p>
          </p:txBody>
        </p:sp>
      </p:grpSp>
      <p:sp>
        <p:nvSpPr>
          <p:cNvPr id="21" name="15 Rectángulo"/>
          <p:cNvSpPr/>
          <p:nvPr/>
        </p:nvSpPr>
        <p:spPr>
          <a:xfrm>
            <a:off x="-5719" y="-27384"/>
            <a:ext cx="9114223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EC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¿Cuáles serian los objetivos </a:t>
            </a:r>
            <a:r>
              <a:rPr lang="es-EC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del </a:t>
            </a:r>
            <a:r>
              <a:rPr lang="es-EC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monitoreo local?</a:t>
            </a: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87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755576" y="620688"/>
            <a:ext cx="2592289" cy="3168352"/>
            <a:chOff x="4572000" y="714380"/>
            <a:chExt cx="4500594" cy="6072206"/>
          </a:xfrm>
        </p:grpSpPr>
        <p:pic>
          <p:nvPicPr>
            <p:cNvPr id="8" name="Picture 2" descr="C:\Users\TATY\Desktop\Documents\Taty\UNL\Tesis\TRABAJO\registro fotografico\fotos\DSCF1655.JPG"/>
            <p:cNvPicPr>
              <a:picLocks noChangeAspect="1" noChangeArrowheads="1"/>
            </p:cNvPicPr>
            <p:nvPr/>
          </p:nvPicPr>
          <p:blipFill>
            <a:blip r:embed="rId2" cstate="print"/>
            <a:srcRect l="26563" t="11458" r="24218"/>
            <a:stretch>
              <a:fillRect/>
            </a:stretch>
          </p:blipFill>
          <p:spPr bwMode="auto">
            <a:xfrm>
              <a:off x="4572000" y="714380"/>
              <a:ext cx="4500594" cy="6072206"/>
            </a:xfrm>
            <a:prstGeom prst="rect">
              <a:avLst/>
            </a:prstGeom>
            <a:noFill/>
          </p:spPr>
        </p:pic>
        <p:sp>
          <p:nvSpPr>
            <p:cNvPr id="9" name="8 CuadroTexto"/>
            <p:cNvSpPr txBox="1"/>
            <p:nvPr/>
          </p:nvSpPr>
          <p:spPr>
            <a:xfrm>
              <a:off x="5072066" y="5643578"/>
              <a:ext cx="13308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sz="2000" b="1" dirty="0" smtClean="0">
                  <a:solidFill>
                    <a:schemeClr val="bg1"/>
                  </a:solidFill>
                </a:rPr>
                <a:t>CIA 3270m</a:t>
              </a:r>
              <a:endParaRPr lang="es-EC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5357818" y="3714752"/>
              <a:ext cx="13195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sz="2000" b="1" dirty="0" smtClean="0">
                  <a:solidFill>
                    <a:schemeClr val="bg1"/>
                  </a:solidFill>
                </a:rPr>
                <a:t>CIB 3320m</a:t>
              </a:r>
              <a:endParaRPr lang="es-EC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5286380" y="2143116"/>
              <a:ext cx="13115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sz="2000" b="1" dirty="0" smtClean="0"/>
                <a:t>CIC 3400m</a:t>
              </a:r>
              <a:endParaRPr lang="es-EC" sz="2000" b="1" dirty="0"/>
            </a:p>
          </p:txBody>
        </p:sp>
      </p:grpSp>
      <p:pic>
        <p:nvPicPr>
          <p:cNvPr id="12" name="Imagen 1" descr="portada protocolo 4"/>
          <p:cNvPicPr>
            <a:picLocks noChangeAspect="1" noChangeArrowheads="1"/>
          </p:cNvPicPr>
          <p:nvPr/>
        </p:nvPicPr>
        <p:blipFill>
          <a:blip r:embed="rId3" cstate="print"/>
          <a:srcRect l="1189" t="15047" r="1924" b="16145"/>
          <a:stretch>
            <a:fillRect/>
          </a:stretch>
        </p:blipFill>
        <p:spPr bwMode="auto">
          <a:xfrm>
            <a:off x="566869" y="3789040"/>
            <a:ext cx="2969701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5220072" y="476672"/>
            <a:ext cx="3888432" cy="63248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Selección de tres cimas pilotos</a:t>
            </a:r>
          </a:p>
          <a:p>
            <a:pPr marL="342900" indent="-342900">
              <a:buFont typeface="+mj-lt"/>
              <a:buAutoNum type="arabicPeriod"/>
            </a:pPr>
            <a:endParaRPr lang="es-MX" sz="15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 y muestreo de parcelas permanentes</a:t>
            </a:r>
          </a:p>
          <a:p>
            <a:pPr marL="342900" indent="-342900">
              <a:buFont typeface="+mj-lt"/>
              <a:buAutoNum type="arabicPeriod"/>
            </a:pPr>
            <a:endParaRPr lang="es-MX" sz="1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olección de datos </a:t>
            </a:r>
            <a:r>
              <a:rPr lang="es-ES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climáticos </a:t>
            </a: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biológicos.</a:t>
            </a:r>
          </a:p>
          <a:p>
            <a:pPr marL="342900" indent="-342900">
              <a:buFont typeface="+mj-lt"/>
              <a:buAutoNum type="arabicPeriod"/>
            </a:pPr>
            <a:endParaRPr lang="es-ES" sz="1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Re-evaluación (cada cinco años) y análisis de patrones de cambios</a:t>
            </a:r>
          </a:p>
          <a:p>
            <a:pPr marL="342900" indent="-342900">
              <a:buFont typeface="+mj-lt"/>
              <a:buAutoNum type="arabicPeriod"/>
            </a:pPr>
            <a:endParaRPr lang="es-ES" sz="1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Construcción de </a:t>
            </a:r>
            <a:r>
              <a:rPr lang="es-ES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modelos predictivos del comportamiento de la </a:t>
            </a: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 seleccionados de la biodiversidad.</a:t>
            </a:r>
          </a:p>
          <a:p>
            <a:pPr marL="342900" indent="-342900">
              <a:buFont typeface="+mj-lt"/>
              <a:buAutoNum type="arabicPeriod"/>
            </a:pPr>
            <a:endParaRPr lang="es-ES" sz="1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Generación de estrategias de mitigación y adaptación al cambio climático, enfocados </a:t>
            </a: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conservar </a:t>
            </a:r>
            <a:r>
              <a:rPr lang="es-ES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biodiversidad de los paramos del PNP.</a:t>
            </a:r>
          </a:p>
          <a:p>
            <a:pPr marL="342900" indent="-342900">
              <a:buFont typeface="+mj-lt"/>
              <a:buAutoNum type="arabicPeriod"/>
            </a:pPr>
            <a:endParaRPr lang="es-EC" sz="15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C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a la gestión y toma de decisiones locales en base a insumos científicos</a:t>
            </a:r>
            <a:r>
              <a:rPr lang="es-EC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s-EC" sz="15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C" sz="15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Involucrar actores: GAD, MAE, SENPLADES, Sector privado, Universidades, etc.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635896" y="121220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haroni" pitchFamily="2" charset="-79"/>
                <a:cs typeface="Aharoni" pitchFamily="2" charset="-79"/>
              </a:rPr>
              <a:t>3 Cimas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635896" y="1939678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Aharoni" pitchFamily="2" charset="-79"/>
                <a:cs typeface="Aharoni" pitchFamily="2" charset="-79"/>
              </a:rPr>
              <a:t>48 parcelas </a:t>
            </a:r>
          </a:p>
        </p:txBody>
      </p:sp>
      <p:cxnSp>
        <p:nvCxnSpPr>
          <p:cNvPr id="17" name="16 Conector recto de flecha"/>
          <p:cNvCxnSpPr/>
          <p:nvPr/>
        </p:nvCxnSpPr>
        <p:spPr>
          <a:xfrm flipV="1">
            <a:off x="3347865" y="2361128"/>
            <a:ext cx="324036" cy="2389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4425466" y="2248722"/>
            <a:ext cx="2518" cy="214089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3563888" y="4365104"/>
            <a:ext cx="846855" cy="492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3406823" y="2124344"/>
            <a:ext cx="265078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Rectángulo"/>
          <p:cNvSpPr/>
          <p:nvPr/>
        </p:nvSpPr>
        <p:spPr>
          <a:xfrm>
            <a:off x="11653" y="16455"/>
            <a:ext cx="9114223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 como monitorear el impacto del cambio climático en la biodiversidad?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5845133"/>
            <a:ext cx="1296141" cy="103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6 Imagen" descr="C:\Users\Usuario\Desktop\Muestre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5805264"/>
            <a:ext cx="2736304" cy="1080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31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393</Words>
  <Application>Microsoft Office PowerPoint</Application>
  <PresentationFormat>Presentación en pantalla (4:3)</PresentationFormat>
  <Paragraphs>46</Paragraphs>
  <Slides>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Aharoni</vt:lpstr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Nikolay</cp:lastModifiedBy>
  <cp:revision>94</cp:revision>
  <dcterms:created xsi:type="dcterms:W3CDTF">2012-03-22T14:18:13Z</dcterms:created>
  <dcterms:modified xsi:type="dcterms:W3CDTF">2015-07-09T02:34:08Z</dcterms:modified>
</cp:coreProperties>
</file>